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59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9144000" cy="5143500" type="screen16x9"/>
  <p:notesSz cx="6858000" cy="9144000"/>
  <p:embeddedFontLst>
    <p:embeddedFont>
      <p:font typeface="Roboto" panose="02000000000000000000" pitchFamily="2" charset="0"/>
      <p:regular r:id="rId17"/>
      <p:bold r:id="rId18"/>
      <p:italic r:id="rId19"/>
      <p:boldItalic r:id="rId20"/>
    </p:embeddedFont>
    <p:embeddedFont>
      <p:font typeface="Roboto Light" panose="02000000000000000000" pitchFamily="2" charset="0"/>
      <p:regular r:id="rId21"/>
      <p:bold r:id="rId22"/>
      <p:italic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176"/>
    <p:restoredTop sz="94640"/>
  </p:normalViewPr>
  <p:slideViewPr>
    <p:cSldViewPr snapToGrid="0">
      <p:cViewPr varScale="1">
        <p:scale>
          <a:sx n="205" d="100"/>
          <a:sy n="205" d="100"/>
        </p:scale>
        <p:origin x="192" y="142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4248617545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4248617545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438b9a9c25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438b9a9c25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438b9a9c25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438b9a9c25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438b9a9c25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438b9a9c25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424861754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4248617545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438b9a9c25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438b9a9c25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435442cee9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435442cee9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435442cee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435442cee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4383abaa1b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4383abaa1b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435442cee9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435442cee9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437c9a9f1e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437c9a9f1e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435442cee9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435442cee9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41e560d8d7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41e560d8d7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435994148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435994148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rgbClr val="001F3F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937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/>
            </a:lvl1pPr>
            <a:lvl2pPr marL="914400" lvl="1" indent="-381000" algn="ctr">
              <a:spcBef>
                <a:spcPts val="160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93700">
              <a:spcBef>
                <a:spcPts val="0"/>
              </a:spcBef>
              <a:spcAft>
                <a:spcPts val="0"/>
              </a:spcAft>
              <a:buSzPts val="2600"/>
              <a:buChar char="●"/>
              <a:defRPr/>
            </a:lvl1pPr>
            <a:lvl2pPr marL="914400" lvl="1" indent="-381000">
              <a:spcBef>
                <a:spcPts val="160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937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●"/>
              <a:defRPr>
                <a:solidFill>
                  <a:schemeClr val="dk1"/>
                </a:solidFill>
              </a:defRPr>
            </a:lvl1pPr>
            <a:lvl2pPr marL="914400" lvl="1" indent="-3810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dark-2">
    <p:bg>
      <p:bgPr>
        <a:solidFill>
          <a:srgbClr val="001F3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93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Roboto"/>
              <a:buChar char="●"/>
              <a:defRPr sz="2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81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"/>
              <a:buChar char="○"/>
              <a:defRPr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■"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●"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○"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■"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●"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○"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Roboto"/>
              <a:buChar char="■"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6.png"/><Relationship Id="rId4" Type="http://schemas.openxmlformats.org/officeDocument/2006/relationships/hyperlink" Target="mailto:sj.sweeney@northeastern.edu" TargetMode="Externa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://hdl.handle.net/2047/D20259798" TargetMode="External"/><Relationship Id="rId3" Type="http://schemas.openxmlformats.org/officeDocument/2006/relationships/image" Target="../media/image17.jpg"/><Relationship Id="rId7" Type="http://schemas.openxmlformats.org/officeDocument/2006/relationships/hyperlink" Target="https://marathon.library.northeastern.edu" TargetMode="External"/><Relationship Id="rId12" Type="http://schemas.openxmlformats.org/officeDocument/2006/relationships/hyperlink" Target="http://artofthemarch.boston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hdl.handle.net/2047/D20264037" TargetMode="External"/><Relationship Id="rId11" Type="http://schemas.openxmlformats.org/officeDocument/2006/relationships/hyperlink" Target="http://hdl.handle.net/2047/D20276407" TargetMode="External"/><Relationship Id="rId5" Type="http://schemas.openxmlformats.org/officeDocument/2006/relationships/hyperlink" Target="http://hdl.handle.net/2047/D20204197" TargetMode="External"/><Relationship Id="rId10" Type="http://schemas.openxmlformats.org/officeDocument/2006/relationships/hyperlink" Target="http://hdl.handle.net/2047/D20261711" TargetMode="External"/><Relationship Id="rId4" Type="http://schemas.openxmlformats.org/officeDocument/2006/relationships/hyperlink" Target="https://repository.library.northeastern.edu" TargetMode="External"/><Relationship Id="rId9" Type="http://schemas.openxmlformats.org/officeDocument/2006/relationships/hyperlink" Target="https://marathon.library.northeastern.edu/collection/neu:cj82qn382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repository.library.northeastern.edu/" TargetMode="Externa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marathon.library.northeastern.edu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4" Type="http://schemas.openxmlformats.org/officeDocument/2006/relationships/hyperlink" Target="http://artofthemarch.boston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1031900" y="253550"/>
            <a:ext cx="7080000" cy="4698900"/>
          </a:xfrm>
          <a:prstGeom prst="rect">
            <a:avLst/>
          </a:prstGeom>
          <a:solidFill>
            <a:srgbClr val="001F3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3"/>
          <p:cNvSpPr txBox="1"/>
          <p:nvPr/>
        </p:nvSpPr>
        <p:spPr>
          <a:xfrm>
            <a:off x="1032000" y="2906150"/>
            <a:ext cx="7080000" cy="1796700"/>
          </a:xfrm>
          <a:prstGeom prst="rect">
            <a:avLst/>
          </a:prstGeom>
          <a:solidFill>
            <a:srgbClr val="001F3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solidFill>
                  <a:srgbClr val="EFEFEF"/>
                </a:solidFill>
                <a:latin typeface="Roboto"/>
                <a:ea typeface="Roboto"/>
                <a:cs typeface="Roboto"/>
                <a:sym typeface="Roboto"/>
              </a:rPr>
              <a:t>Sarah Sweeney</a:t>
            </a:r>
            <a:endParaRPr sz="2200" dirty="0">
              <a:solidFill>
                <a:srgbClr val="EFEFE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solidFill>
                  <a:srgbClr val="EFEFEF"/>
                </a:solidFill>
                <a:latin typeface="Roboto"/>
                <a:ea typeface="Roboto"/>
                <a:cs typeface="Roboto"/>
                <a:sym typeface="Roboto"/>
              </a:rPr>
              <a:t>Northeastern University Libraries</a:t>
            </a:r>
          </a:p>
          <a:p>
            <a:pPr marL="457200"/>
            <a:r>
              <a:rPr lang="en" sz="2400" dirty="0">
                <a:solidFill>
                  <a:srgbClr val="EFEFEF"/>
                </a:solidFill>
                <a:latin typeface="Roboto"/>
                <a:ea typeface="Roboto"/>
                <a:cs typeface="Roboto"/>
                <a:sym typeface="Roboto"/>
              </a:rPr>
              <a:t>	         ···</a:t>
            </a:r>
            <a:endParaRPr lang="en" sz="2200" dirty="0">
              <a:solidFill>
                <a:srgbClr val="EFEFE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/>
            <a:r>
              <a:rPr lang="en-US" sz="2200" dirty="0">
                <a:solidFill>
                  <a:srgbClr val="EFEFEF"/>
                </a:solidFill>
                <a:latin typeface="Roboto"/>
                <a:ea typeface="Roboto"/>
                <a:cs typeface="Roboto"/>
                <a:sym typeface="Roboto"/>
              </a:rPr>
              <a:t>Digital Library Federation Forum</a:t>
            </a:r>
          </a:p>
          <a:p>
            <a:pPr marL="457200" lvl="0"/>
            <a:r>
              <a:rPr lang="en-US" sz="2200" dirty="0">
                <a:solidFill>
                  <a:srgbClr val="EFEFEF"/>
                </a:solidFill>
                <a:latin typeface="Roboto"/>
                <a:ea typeface="Roboto"/>
                <a:cs typeface="Roboto"/>
                <a:sym typeface="Roboto"/>
              </a:rPr>
              <a:t>October 16, 2018</a:t>
            </a:r>
          </a:p>
        </p:txBody>
      </p:sp>
      <p:sp>
        <p:nvSpPr>
          <p:cNvPr id="56" name="Google Shape;56;p13"/>
          <p:cNvSpPr txBox="1"/>
          <p:nvPr/>
        </p:nvSpPr>
        <p:spPr>
          <a:xfrm>
            <a:off x="1031750" y="1737775"/>
            <a:ext cx="7080000" cy="1008600"/>
          </a:xfrm>
          <a:prstGeom prst="rect">
            <a:avLst/>
          </a:prstGeom>
          <a:solidFill>
            <a:srgbClr val="001F3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i="1">
                <a:solidFill>
                  <a:srgbClr val="EFEFEF"/>
                </a:solidFill>
                <a:latin typeface="Roboto Light"/>
                <a:ea typeface="Roboto Light"/>
                <a:cs typeface="Roboto Light"/>
                <a:sym typeface="Roboto Light"/>
              </a:rPr>
              <a:t>A Case Study on Crowdsourcing Materials and Metadata for Digital Collections</a:t>
            </a:r>
            <a:endParaRPr sz="2800" i="1">
              <a:solidFill>
                <a:srgbClr val="EFEFE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7" name="Google Shape;57;p13"/>
          <p:cNvSpPr txBox="1"/>
          <p:nvPr/>
        </p:nvSpPr>
        <p:spPr>
          <a:xfrm>
            <a:off x="1032000" y="343800"/>
            <a:ext cx="7080000" cy="1539000"/>
          </a:xfrm>
          <a:prstGeom prst="rect">
            <a:avLst/>
          </a:prstGeom>
          <a:solidFill>
            <a:srgbClr val="001F3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Thanks for Sharing</a:t>
            </a:r>
            <a:endParaRPr sz="52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2"/>
          <p:cNvSpPr txBox="1">
            <a:spLocks noGrp="1"/>
          </p:cNvSpPr>
          <p:nvPr>
            <p:ph type="title" idx="4294967295"/>
          </p:nvPr>
        </p:nvSpPr>
        <p:spPr>
          <a:xfrm rot="-5400000">
            <a:off x="-2138700" y="2279700"/>
            <a:ext cx="5154900" cy="5727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1F3F"/>
                </a:solidFill>
              </a:rPr>
              <a:t>Lessons</a:t>
            </a:r>
            <a:endParaRPr>
              <a:solidFill>
                <a:srgbClr val="001F3F"/>
              </a:solidFill>
            </a:endParaRPr>
          </a:p>
        </p:txBody>
      </p:sp>
      <p:sp>
        <p:nvSpPr>
          <p:cNvPr id="162" name="Google Shape;162;p22"/>
          <p:cNvSpPr txBox="1"/>
          <p:nvPr/>
        </p:nvSpPr>
        <p:spPr>
          <a:xfrm>
            <a:off x="1031400" y="1094250"/>
            <a:ext cx="7843200" cy="31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Crowdsourcing materials?		</a:t>
            </a:r>
            <a:r>
              <a:rPr lang="en" sz="2400" i="1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very difficult!</a:t>
            </a:r>
            <a:endParaRPr sz="2400" i="1" dirty="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Crowdsourcing digitization?	</a:t>
            </a:r>
            <a:r>
              <a:rPr lang="en" sz="2400" i="1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surprisingly effective!</a:t>
            </a:r>
            <a:endParaRPr sz="2400" i="1" dirty="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Crowdsourcing metadata?		</a:t>
            </a:r>
            <a:r>
              <a:rPr lang="en" sz="2400" i="1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complicated!</a:t>
            </a:r>
            <a:endParaRPr sz="2400" i="1" dirty="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9144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sz="2400" i="1" dirty="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3"/>
          <p:cNvSpPr txBox="1"/>
          <p:nvPr/>
        </p:nvSpPr>
        <p:spPr>
          <a:xfrm>
            <a:off x="1051925" y="740250"/>
            <a:ext cx="7843200" cy="36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How much metadata do we need and how much can we expect to receive?</a:t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81000" algn="l" rtl="0"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Is the submitted metadata an artifact or just a starting point?</a:t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81000" algn="l" rtl="0"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How will the metadata provenance be documented? </a:t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1" indent="-381000" algn="l" rtl="0">
              <a:spcBef>
                <a:spcPts val="2000"/>
              </a:spcBef>
              <a:spcAft>
                <a:spcPts val="2000"/>
              </a:spcAft>
              <a:buClr>
                <a:schemeClr val="dk1"/>
              </a:buClr>
              <a:buSzPts val="2400"/>
              <a:buFont typeface="Roboto"/>
              <a:buChar char="○"/>
            </a:pPr>
            <a:r>
              <a:rPr lang="en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Is the fact that it’s crowdsourced even important?</a:t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8" name="Google Shape;168;p23"/>
          <p:cNvSpPr txBox="1">
            <a:spLocks noGrp="1"/>
          </p:cNvSpPr>
          <p:nvPr>
            <p:ph type="title" idx="4294967295"/>
          </p:nvPr>
        </p:nvSpPr>
        <p:spPr>
          <a:xfrm rot="-5400000">
            <a:off x="-2138700" y="2279700"/>
            <a:ext cx="5154900" cy="5727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1F3F"/>
                </a:solidFill>
              </a:rPr>
              <a:t>Lessons</a:t>
            </a:r>
            <a:endParaRPr>
              <a:solidFill>
                <a:srgbClr val="001F3F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4"/>
          <p:cNvSpPr txBox="1">
            <a:spLocks noGrp="1"/>
          </p:cNvSpPr>
          <p:nvPr>
            <p:ph type="title" idx="4294967295"/>
          </p:nvPr>
        </p:nvSpPr>
        <p:spPr>
          <a:xfrm rot="-5400000">
            <a:off x="-2138700" y="2279700"/>
            <a:ext cx="5154900" cy="5727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1F3F"/>
                </a:solidFill>
              </a:rPr>
              <a:t>Lessons</a:t>
            </a:r>
            <a:endParaRPr>
              <a:solidFill>
                <a:srgbClr val="001F3F"/>
              </a:solidFill>
            </a:endParaRPr>
          </a:p>
        </p:txBody>
      </p:sp>
      <p:pic>
        <p:nvPicPr>
          <p:cNvPr id="174" name="Google Shape;17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2950" y="146700"/>
            <a:ext cx="6931425" cy="4838701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4"/>
          <p:cNvSpPr/>
          <p:nvPr/>
        </p:nvSpPr>
        <p:spPr>
          <a:xfrm>
            <a:off x="5989225" y="1214700"/>
            <a:ext cx="2070600" cy="2046900"/>
          </a:xfrm>
          <a:prstGeom prst="ellipse">
            <a:avLst/>
          </a:prstGeom>
          <a:solidFill>
            <a:schemeClr val="accent5"/>
          </a:solidFill>
          <a:ln w="28575" cap="flat" cmpd="sng">
            <a:solidFill>
              <a:srgbClr val="3E58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24"/>
          <p:cNvSpPr txBox="1"/>
          <p:nvPr/>
        </p:nvSpPr>
        <p:spPr>
          <a:xfrm>
            <a:off x="5989225" y="1745850"/>
            <a:ext cx="2070600" cy="9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“Make a suggestion” </a:t>
            </a:r>
            <a:r>
              <a:rPr lang="en" sz="1800" i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instead</a:t>
            </a:r>
            <a:endParaRPr sz="1800" i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77" name="Google Shape;177;p24"/>
          <p:cNvCxnSpPr/>
          <p:nvPr/>
        </p:nvCxnSpPr>
        <p:spPr>
          <a:xfrm rot="5400000">
            <a:off x="6146700" y="3475200"/>
            <a:ext cx="1059600" cy="632400"/>
          </a:xfrm>
          <a:prstGeom prst="curvedConnector3">
            <a:avLst>
              <a:gd name="adj1" fmla="val 50000"/>
            </a:avLst>
          </a:prstGeom>
          <a:noFill/>
          <a:ln w="38100" cap="flat" cmpd="sng">
            <a:solidFill>
              <a:srgbClr val="3E5872"/>
            </a:solidFill>
            <a:prstDash val="solid"/>
            <a:round/>
            <a:headEnd type="none" w="med" len="med"/>
            <a:tailEnd type="stealth" w="med" len="med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5"/>
          <p:cNvSpPr/>
          <p:nvPr/>
        </p:nvSpPr>
        <p:spPr>
          <a:xfrm>
            <a:off x="1363850" y="486150"/>
            <a:ext cx="6416100" cy="4171200"/>
          </a:xfrm>
          <a:prstGeom prst="rect">
            <a:avLst/>
          </a:prstGeom>
          <a:solidFill>
            <a:srgbClr val="001F3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25"/>
          <p:cNvSpPr txBox="1">
            <a:spLocks noGrp="1"/>
          </p:cNvSpPr>
          <p:nvPr>
            <p:ph type="body" idx="4294967295"/>
          </p:nvPr>
        </p:nvSpPr>
        <p:spPr>
          <a:xfrm>
            <a:off x="1784700" y="1304875"/>
            <a:ext cx="5974500" cy="199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latin typeface="Roboto Light"/>
                <a:ea typeface="Roboto Light"/>
                <a:cs typeface="Roboto Light"/>
                <a:sym typeface="Roboto Light"/>
              </a:rPr>
              <a:t>Contact:</a:t>
            </a:r>
            <a:endParaRPr sz="2600">
              <a:latin typeface="Roboto Light"/>
              <a:ea typeface="Roboto Light"/>
              <a:cs typeface="Roboto Light"/>
              <a:sym typeface="Roboto Light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400">
                <a:latin typeface="Roboto Light"/>
                <a:ea typeface="Roboto Light"/>
                <a:cs typeface="Roboto Light"/>
                <a:sym typeface="Roboto Light"/>
              </a:rPr>
              <a:t>Sarah Sweeney</a:t>
            </a:r>
            <a:endParaRPr sz="2400">
              <a:latin typeface="Roboto Light"/>
              <a:ea typeface="Roboto Light"/>
              <a:cs typeface="Roboto Light"/>
              <a:sym typeface="Roboto Light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hlink"/>
                </a:solidFill>
                <a:uFill>
                  <a:noFill/>
                </a:uFill>
                <a:latin typeface="Roboto Light"/>
                <a:ea typeface="Roboto Light"/>
                <a:cs typeface="Roboto Light"/>
                <a:sym typeface="Roboto Light"/>
                <a:hlinkClick r:id="rId4"/>
              </a:rPr>
              <a:t>sj.sweeney@northeastern.edu</a:t>
            </a:r>
            <a:endParaRPr sz="2400">
              <a:latin typeface="Roboto Light"/>
              <a:ea typeface="Roboto Light"/>
              <a:cs typeface="Roboto Light"/>
              <a:sym typeface="Roboto Light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Light"/>
                <a:ea typeface="Roboto Light"/>
                <a:cs typeface="Roboto Light"/>
                <a:sym typeface="Roboto Light"/>
              </a:rPr>
              <a:t>     @akaSarahJean</a:t>
            </a:r>
            <a:endParaRPr sz="2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84" name="Google Shape;184;p25"/>
          <p:cNvSpPr txBox="1">
            <a:spLocks noGrp="1"/>
          </p:cNvSpPr>
          <p:nvPr>
            <p:ph type="title"/>
          </p:nvPr>
        </p:nvSpPr>
        <p:spPr>
          <a:xfrm>
            <a:off x="1363850" y="486150"/>
            <a:ext cx="6416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  <p:pic>
        <p:nvPicPr>
          <p:cNvPr id="185" name="Google Shape;185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11675" y="2821600"/>
            <a:ext cx="346675" cy="28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6"/>
          <p:cNvSpPr/>
          <p:nvPr/>
        </p:nvSpPr>
        <p:spPr>
          <a:xfrm>
            <a:off x="1032000" y="129300"/>
            <a:ext cx="7080000" cy="4884900"/>
          </a:xfrm>
          <a:prstGeom prst="rect">
            <a:avLst/>
          </a:prstGeom>
          <a:solidFill>
            <a:srgbClr val="001F3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26"/>
          <p:cNvSpPr txBox="1">
            <a:spLocks noGrp="1"/>
          </p:cNvSpPr>
          <p:nvPr>
            <p:ph type="body" idx="4294967295"/>
          </p:nvPr>
        </p:nvSpPr>
        <p:spPr>
          <a:xfrm>
            <a:off x="1038750" y="129300"/>
            <a:ext cx="7066500" cy="488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Roboto Light"/>
                <a:ea typeface="Roboto Light"/>
                <a:cs typeface="Roboto Light"/>
                <a:sym typeface="Roboto Light"/>
              </a:rPr>
              <a:t>Digital Repository Service (DRS) : </a:t>
            </a:r>
            <a:r>
              <a:rPr lang="en" sz="1400" u="sng">
                <a:solidFill>
                  <a:schemeClr val="hlink"/>
                </a:solidFill>
                <a:latin typeface="Roboto Light"/>
                <a:ea typeface="Roboto Light"/>
                <a:cs typeface="Roboto Light"/>
                <a:sym typeface="Roboto Light"/>
                <a:hlinkClick r:id="rId4"/>
              </a:rPr>
              <a:t>https://repository.library.northeastern.edu</a:t>
            </a:r>
            <a:r>
              <a:rPr lang="en" sz="1400">
                <a:latin typeface="Roboto Light"/>
                <a:ea typeface="Roboto Light"/>
                <a:cs typeface="Roboto Light"/>
                <a:sym typeface="Roboto Light"/>
              </a:rPr>
              <a:t>  </a:t>
            </a:r>
            <a:endParaRPr sz="14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457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Materials used:</a:t>
            </a:r>
            <a:endParaRPr sz="1200">
              <a:latin typeface="Roboto Light"/>
              <a:ea typeface="Roboto Light"/>
              <a:cs typeface="Roboto Light"/>
              <a:sym typeface="Roboto Light"/>
            </a:endParaRPr>
          </a:p>
          <a:p>
            <a:pPr marL="9144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Light"/>
              <a:buChar char="●"/>
            </a:pP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Bardow's Cottages : </a:t>
            </a:r>
            <a:r>
              <a:rPr lang="en" sz="1200" u="sng">
                <a:solidFill>
                  <a:schemeClr val="hlink"/>
                </a:solidFill>
                <a:latin typeface="Roboto Light"/>
                <a:ea typeface="Roboto Light"/>
                <a:cs typeface="Roboto Light"/>
                <a:sym typeface="Roboto Light"/>
                <a:hlinkClick r:id="rId5"/>
              </a:rPr>
              <a:t>http://hdl.handle.net/2047/D20204197</a:t>
            </a: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  </a:t>
            </a:r>
            <a:endParaRPr sz="1200">
              <a:latin typeface="Roboto Light"/>
              <a:ea typeface="Roboto Light"/>
              <a:cs typeface="Roboto Light"/>
              <a:sym typeface="Roboto Light"/>
            </a:endParaRPr>
          </a:p>
          <a:p>
            <a:pPr marL="9144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Light"/>
              <a:buChar char="●"/>
            </a:pP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Strongylocentrotus franciscanus : </a:t>
            </a:r>
            <a:r>
              <a:rPr lang="en" sz="1200" u="sng">
                <a:solidFill>
                  <a:schemeClr val="hlink"/>
                </a:solidFill>
                <a:latin typeface="Roboto Light"/>
                <a:ea typeface="Roboto Light"/>
                <a:cs typeface="Roboto Light"/>
                <a:sym typeface="Roboto Light"/>
                <a:hlinkClick r:id="rId6"/>
              </a:rPr>
              <a:t>http://hdl.handle.net/2047/D20264037</a:t>
            </a: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endParaRPr sz="12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Roboto Light"/>
                <a:ea typeface="Roboto Light"/>
                <a:cs typeface="Roboto Light"/>
                <a:sym typeface="Roboto Light"/>
              </a:rPr>
              <a:t>Our Marathon: The Boston Bombing Digital Archive : </a:t>
            </a:r>
            <a:r>
              <a:rPr lang="en" sz="1400" u="sng">
                <a:solidFill>
                  <a:schemeClr val="hlink"/>
                </a:solidFill>
                <a:latin typeface="Roboto Light"/>
                <a:ea typeface="Roboto Light"/>
                <a:cs typeface="Roboto Light"/>
                <a:sym typeface="Roboto Light"/>
                <a:hlinkClick r:id="rId7"/>
              </a:rPr>
              <a:t>https://marathon.library.northeastern.edu</a:t>
            </a:r>
            <a:r>
              <a:rPr lang="en" sz="1400">
                <a:latin typeface="Roboto Light"/>
                <a:ea typeface="Roboto Light"/>
                <a:cs typeface="Roboto Light"/>
                <a:sym typeface="Roboto Light"/>
              </a:rPr>
              <a:t>  </a:t>
            </a:r>
            <a:endParaRPr sz="14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457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Our Marathon Public Submissions</a:t>
            </a:r>
            <a:endParaRPr sz="1200">
              <a:latin typeface="Roboto Light"/>
              <a:ea typeface="Roboto Light"/>
              <a:cs typeface="Roboto Light"/>
              <a:sym typeface="Roboto Light"/>
            </a:endParaRPr>
          </a:p>
          <a:p>
            <a:pPr marL="9144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Light"/>
              <a:buChar char="●"/>
            </a:pPr>
            <a:r>
              <a:rPr lang="en" sz="1200" u="sng">
                <a:solidFill>
                  <a:schemeClr val="hlink"/>
                </a:solidFill>
                <a:latin typeface="Roboto Light"/>
                <a:ea typeface="Roboto Light"/>
                <a:cs typeface="Roboto Light"/>
                <a:sym typeface="Roboto Light"/>
                <a:hlinkClick r:id="rId8"/>
              </a:rPr>
              <a:t>http://hdl.handle.net/2047/D20259798</a:t>
            </a: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  or</a:t>
            </a:r>
            <a:endParaRPr sz="1200">
              <a:latin typeface="Roboto Light"/>
              <a:ea typeface="Roboto Light"/>
              <a:cs typeface="Roboto Light"/>
              <a:sym typeface="Roboto Light"/>
            </a:endParaRPr>
          </a:p>
          <a:p>
            <a:pPr marL="9144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Light"/>
              <a:buChar char="●"/>
            </a:pPr>
            <a:r>
              <a:rPr lang="en" sz="1200" u="sng">
                <a:solidFill>
                  <a:schemeClr val="hlink"/>
                </a:solidFill>
                <a:latin typeface="Roboto Light"/>
                <a:ea typeface="Roboto Light"/>
                <a:cs typeface="Roboto Light"/>
                <a:sym typeface="Roboto Light"/>
                <a:hlinkClick r:id="rId9"/>
              </a:rPr>
              <a:t>https://marathon.library.northeastern.edu/collection/neu:cj82qn382/</a:t>
            </a: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     </a:t>
            </a:r>
            <a:endParaRPr sz="12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	Materials used:</a:t>
            </a:r>
            <a:endParaRPr sz="1200">
              <a:latin typeface="Roboto Light"/>
              <a:ea typeface="Roboto Light"/>
              <a:cs typeface="Roboto Light"/>
              <a:sym typeface="Roboto Light"/>
            </a:endParaRPr>
          </a:p>
          <a:p>
            <a:pPr marL="9144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Light"/>
              <a:buChar char="●"/>
            </a:pP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.. and after … : </a:t>
            </a:r>
            <a:r>
              <a:rPr lang="en" sz="1200" u="sng">
                <a:solidFill>
                  <a:schemeClr val="hlink"/>
                </a:solidFill>
                <a:latin typeface="Roboto Light"/>
                <a:ea typeface="Roboto Light"/>
                <a:cs typeface="Roboto Light"/>
                <a:sym typeface="Roboto Light"/>
                <a:hlinkClick r:id="rId10"/>
              </a:rPr>
              <a:t>http://hdl.handle.net/2047/D20261711</a:t>
            </a: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endParaRPr sz="1200">
              <a:latin typeface="Roboto Light"/>
              <a:ea typeface="Roboto Light"/>
              <a:cs typeface="Roboto Light"/>
              <a:sym typeface="Roboto Light"/>
            </a:endParaRPr>
          </a:p>
          <a:p>
            <a:pPr marL="9144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Light"/>
              <a:buChar char="●"/>
            </a:pP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Activity card from a Girl Scout in Casa Grande...: </a:t>
            </a:r>
            <a:r>
              <a:rPr lang="en" sz="1200" u="sng">
                <a:solidFill>
                  <a:schemeClr val="hlink"/>
                </a:solidFill>
                <a:latin typeface="Roboto Light"/>
                <a:ea typeface="Roboto Light"/>
                <a:cs typeface="Roboto Light"/>
                <a:sym typeface="Roboto Light"/>
                <a:hlinkClick r:id="rId11"/>
              </a:rPr>
              <a:t>http://hdl.handle.net/2047/D20276407</a:t>
            </a: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  </a:t>
            </a:r>
            <a:endParaRPr sz="12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Roboto Light"/>
                <a:ea typeface="Roboto Light"/>
                <a:cs typeface="Roboto Light"/>
                <a:sym typeface="Roboto Light"/>
              </a:rPr>
              <a:t>Art of the March : </a:t>
            </a:r>
            <a:r>
              <a:rPr lang="en" sz="1400" u="sng">
                <a:solidFill>
                  <a:schemeClr val="hlink"/>
                </a:solidFill>
                <a:latin typeface="Roboto Light"/>
                <a:ea typeface="Roboto Light"/>
                <a:cs typeface="Roboto Light"/>
                <a:sym typeface="Roboto Light"/>
                <a:hlinkClick r:id="rId12"/>
              </a:rPr>
              <a:t>http://artofthemarch.boston</a:t>
            </a:r>
            <a:r>
              <a:rPr lang="en" sz="1400">
                <a:latin typeface="Roboto Light"/>
                <a:ea typeface="Roboto Light"/>
                <a:cs typeface="Roboto Light"/>
                <a:sym typeface="Roboto Light"/>
              </a:rPr>
              <a:t>  </a:t>
            </a:r>
            <a:endParaRPr sz="14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457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Materials used:</a:t>
            </a:r>
            <a:endParaRPr sz="1200">
              <a:latin typeface="Roboto Light"/>
              <a:ea typeface="Roboto Light"/>
              <a:cs typeface="Roboto Light"/>
              <a:sym typeface="Roboto Light"/>
            </a:endParaRPr>
          </a:p>
          <a:p>
            <a:pPr marL="9144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Light"/>
              <a:buChar char="●"/>
            </a:pP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“Hubris”</a:t>
            </a:r>
            <a:endParaRPr sz="1200">
              <a:latin typeface="Roboto Light"/>
              <a:ea typeface="Roboto Light"/>
              <a:cs typeface="Roboto Light"/>
              <a:sym typeface="Roboto Light"/>
            </a:endParaRPr>
          </a:p>
          <a:p>
            <a:pPr marL="9144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Light"/>
              <a:buChar char="●"/>
            </a:pP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“Ovaries / Tina”</a:t>
            </a:r>
            <a:endParaRPr sz="1200">
              <a:latin typeface="Roboto Light"/>
              <a:ea typeface="Roboto Light"/>
              <a:cs typeface="Roboto Light"/>
              <a:sym typeface="Roboto Light"/>
            </a:endParaRPr>
          </a:p>
          <a:p>
            <a:pPr marL="9144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Light"/>
              <a:buChar char="●"/>
            </a:pP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“What Democracy Looks Like”</a:t>
            </a:r>
            <a:endParaRPr sz="1200">
              <a:latin typeface="Roboto Light"/>
              <a:ea typeface="Roboto Light"/>
              <a:cs typeface="Roboto Light"/>
              <a:sym typeface="Roboto Light"/>
            </a:endParaRPr>
          </a:p>
          <a:p>
            <a:pPr marL="9144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Light"/>
              <a:buChar char="●"/>
            </a:pPr>
            <a:r>
              <a:rPr lang="en" sz="12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“Rebellions Built on Hope”</a:t>
            </a:r>
            <a:endParaRPr sz="12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39250" y="1590750"/>
            <a:ext cx="2849292" cy="2855099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4"/>
          <p:cNvSpPr/>
          <p:nvPr/>
        </p:nvSpPr>
        <p:spPr>
          <a:xfrm>
            <a:off x="4239250" y="1590750"/>
            <a:ext cx="2855100" cy="2855100"/>
          </a:xfrm>
          <a:prstGeom prst="ellipse">
            <a:avLst/>
          </a:prstGeom>
          <a:noFill/>
          <a:ln w="28575" cap="flat" cmpd="sng">
            <a:solidFill>
              <a:srgbClr val="3E58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10900" y="52275"/>
            <a:ext cx="2855100" cy="2863058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/>
          <p:cNvSpPr txBox="1"/>
          <p:nvPr/>
        </p:nvSpPr>
        <p:spPr>
          <a:xfrm>
            <a:off x="1029900" y="447950"/>
            <a:ext cx="4798622" cy="957300"/>
          </a:xfrm>
          <a:prstGeom prst="rect">
            <a:avLst/>
          </a:prstGeom>
          <a:solidFill>
            <a:srgbClr val="001F3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Digital Repository Service (DRS)</a:t>
            </a:r>
            <a:endParaRPr sz="2400" b="1" dirty="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 u="sng" dirty="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  <a:hlinkClick r:id="rId5"/>
              </a:rPr>
              <a:t>https://repository.library.northeastern.edu</a:t>
            </a:r>
            <a:r>
              <a:rPr lang="en" sz="18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24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6" name="Google Shape;66;p14"/>
          <p:cNvSpPr txBox="1">
            <a:spLocks noGrp="1"/>
          </p:cNvSpPr>
          <p:nvPr>
            <p:ph type="title"/>
          </p:nvPr>
        </p:nvSpPr>
        <p:spPr>
          <a:xfrm rot="-5400000">
            <a:off x="-2138700" y="2279700"/>
            <a:ext cx="5154900" cy="5727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1F3F"/>
                </a:solidFill>
              </a:rPr>
              <a:t>Context</a:t>
            </a:r>
            <a:endParaRPr>
              <a:solidFill>
                <a:srgbClr val="001F3F"/>
              </a:solidFill>
            </a:endParaRPr>
          </a:p>
        </p:txBody>
      </p:sp>
      <p:sp>
        <p:nvSpPr>
          <p:cNvPr id="67" name="Google Shape;67;p14"/>
          <p:cNvSpPr txBox="1"/>
          <p:nvPr/>
        </p:nvSpPr>
        <p:spPr>
          <a:xfrm>
            <a:off x="1270950" y="1644125"/>
            <a:ext cx="2502600" cy="8817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1,588</a:t>
            </a:r>
            <a:r>
              <a:rPr lang="en" sz="24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240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collections</a:t>
            </a:r>
            <a:endParaRPr sz="2400" dirty="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68" name="Google Shape;68;p14"/>
          <p:cNvSpPr txBox="1"/>
          <p:nvPr/>
        </p:nvSpPr>
        <p:spPr>
          <a:xfrm>
            <a:off x="1270950" y="3724325"/>
            <a:ext cx="2502600" cy="8817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1,000,000+ </a:t>
            </a:r>
            <a:endParaRPr sz="2400" b="1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downloads</a:t>
            </a:r>
            <a:endParaRPr sz="2400" dirty="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69" name="Google Shape;69;p14"/>
          <p:cNvSpPr txBox="1"/>
          <p:nvPr/>
        </p:nvSpPr>
        <p:spPr>
          <a:xfrm>
            <a:off x="1270950" y="2688125"/>
            <a:ext cx="2502600" cy="8817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150,000+</a:t>
            </a:r>
            <a:r>
              <a:rPr lang="en" sz="24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240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digital objects </a:t>
            </a:r>
            <a:endParaRPr sz="2400" dirty="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70" name="Google Shape;70;p14"/>
          <p:cNvSpPr/>
          <p:nvPr/>
        </p:nvSpPr>
        <p:spPr>
          <a:xfrm>
            <a:off x="6210900" y="52275"/>
            <a:ext cx="2855100" cy="2855100"/>
          </a:xfrm>
          <a:prstGeom prst="ellipse">
            <a:avLst/>
          </a:prstGeom>
          <a:noFill/>
          <a:ln w="28575" cap="flat" cmpd="sng">
            <a:solidFill>
              <a:srgbClr val="3E58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36725" y="71700"/>
            <a:ext cx="3313800" cy="33138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5"/>
          <p:cNvSpPr/>
          <p:nvPr/>
        </p:nvSpPr>
        <p:spPr>
          <a:xfrm>
            <a:off x="5736725" y="71700"/>
            <a:ext cx="3313800" cy="3313800"/>
          </a:xfrm>
          <a:prstGeom prst="ellipse">
            <a:avLst/>
          </a:prstGeom>
          <a:noFill/>
          <a:ln w="28575" cap="flat" cmpd="sng">
            <a:solidFill>
              <a:srgbClr val="3E58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15"/>
          <p:cNvSpPr txBox="1"/>
          <p:nvPr/>
        </p:nvSpPr>
        <p:spPr>
          <a:xfrm>
            <a:off x="1029900" y="1872400"/>
            <a:ext cx="2606100" cy="9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Elizabeth Dillon</a:t>
            </a:r>
            <a:endParaRPr sz="24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Ryan Cordell</a:t>
            </a:r>
            <a:endParaRPr sz="24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78" name="Google Shape;78;p15"/>
          <p:cNvSpPr txBox="1"/>
          <p:nvPr/>
        </p:nvSpPr>
        <p:spPr>
          <a:xfrm>
            <a:off x="1029800" y="3474675"/>
            <a:ext cx="2606100" cy="9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22</a:t>
            </a:r>
            <a:r>
              <a:rPr lang="en" sz="2400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collections</a:t>
            </a:r>
            <a:endParaRPr sz="2400" dirty="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183</a:t>
            </a:r>
            <a:r>
              <a:rPr lang="en" sz="2400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a/v files</a:t>
            </a:r>
            <a:endParaRPr sz="2400" dirty="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79" name="Google Shape;79;p15"/>
          <p:cNvSpPr txBox="1"/>
          <p:nvPr/>
        </p:nvSpPr>
        <p:spPr>
          <a:xfrm>
            <a:off x="820250" y="513275"/>
            <a:ext cx="5257500" cy="43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u="sng" dirty="0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https://marathon.library.northeastern.edu</a:t>
            </a:r>
            <a:r>
              <a:rPr lang="en" sz="21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21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" name="Google Shape;80;p15"/>
          <p:cNvSpPr txBox="1"/>
          <p:nvPr/>
        </p:nvSpPr>
        <p:spPr>
          <a:xfrm>
            <a:off x="3407300" y="1872400"/>
            <a:ext cx="2108400" cy="9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Jim McGrath</a:t>
            </a:r>
            <a:endParaRPr sz="24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Alicia Peaker</a:t>
            </a:r>
            <a:endParaRPr sz="24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81" name="Google Shape;81;p15"/>
          <p:cNvSpPr txBox="1"/>
          <p:nvPr/>
        </p:nvSpPr>
        <p:spPr>
          <a:xfrm>
            <a:off x="1029800" y="1298208"/>
            <a:ext cx="4485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Project Team</a:t>
            </a:r>
            <a:endParaRPr sz="2400"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" name="Google Shape;82;p15"/>
          <p:cNvSpPr txBox="1"/>
          <p:nvPr/>
        </p:nvSpPr>
        <p:spPr>
          <a:xfrm>
            <a:off x="1029800" y="2901825"/>
            <a:ext cx="4485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Content</a:t>
            </a:r>
            <a:endParaRPr sz="2400"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" name="Google Shape;83;p15"/>
          <p:cNvSpPr txBox="1"/>
          <p:nvPr/>
        </p:nvSpPr>
        <p:spPr>
          <a:xfrm>
            <a:off x="3407300" y="3461025"/>
            <a:ext cx="2375400" cy="100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630</a:t>
            </a:r>
            <a:r>
              <a:rPr lang="en" sz="2400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documents</a:t>
            </a:r>
            <a:endParaRPr sz="2400" dirty="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7,074</a:t>
            </a:r>
            <a:r>
              <a:rPr lang="en" sz="2400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images</a:t>
            </a:r>
            <a:endParaRPr sz="2400" dirty="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84" name="Google Shape;84;p15"/>
          <p:cNvSpPr txBox="1">
            <a:spLocks noGrp="1"/>
          </p:cNvSpPr>
          <p:nvPr>
            <p:ph type="title"/>
          </p:nvPr>
        </p:nvSpPr>
        <p:spPr>
          <a:xfrm rot="-5400000">
            <a:off x="-2138700" y="2279700"/>
            <a:ext cx="5154900" cy="5727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1F3F"/>
                </a:solidFill>
              </a:rPr>
              <a:t>Our Marathon</a:t>
            </a:r>
            <a:endParaRPr>
              <a:solidFill>
                <a:srgbClr val="001F3F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6"/>
          <p:cNvSpPr/>
          <p:nvPr/>
        </p:nvSpPr>
        <p:spPr>
          <a:xfrm>
            <a:off x="5736725" y="71700"/>
            <a:ext cx="3313800" cy="3313800"/>
          </a:xfrm>
          <a:prstGeom prst="ellipse">
            <a:avLst/>
          </a:prstGeom>
          <a:noFill/>
          <a:ln w="28575" cap="flat" cmpd="sng">
            <a:solidFill>
              <a:srgbClr val="3E58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16"/>
          <p:cNvSpPr/>
          <p:nvPr/>
        </p:nvSpPr>
        <p:spPr>
          <a:xfrm>
            <a:off x="5736725" y="71700"/>
            <a:ext cx="3313800" cy="3313800"/>
          </a:xfrm>
          <a:prstGeom prst="ellipse">
            <a:avLst/>
          </a:prstGeom>
          <a:solidFill>
            <a:schemeClr val="accent5"/>
          </a:solidFill>
          <a:ln w="28575" cap="flat" cmpd="sng">
            <a:solidFill>
              <a:srgbClr val="3E58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16"/>
          <p:cNvSpPr txBox="1">
            <a:spLocks noGrp="1"/>
          </p:cNvSpPr>
          <p:nvPr>
            <p:ph type="title"/>
          </p:nvPr>
        </p:nvSpPr>
        <p:spPr>
          <a:xfrm rot="-5400000">
            <a:off x="-2138700" y="2279700"/>
            <a:ext cx="5154900" cy="5727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1F3F"/>
                </a:solidFill>
              </a:rPr>
              <a:t>Our Marathon</a:t>
            </a:r>
            <a:endParaRPr>
              <a:solidFill>
                <a:srgbClr val="001F3F"/>
              </a:solidFill>
            </a:endParaRPr>
          </a:p>
        </p:txBody>
      </p:sp>
      <p:sp>
        <p:nvSpPr>
          <p:cNvPr id="92" name="Google Shape;92;p16"/>
          <p:cNvSpPr txBox="1"/>
          <p:nvPr/>
        </p:nvSpPr>
        <p:spPr>
          <a:xfrm>
            <a:off x="1093525" y="333275"/>
            <a:ext cx="4719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Public Submission Elements</a:t>
            </a:r>
            <a:endParaRPr sz="2400"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3" name="Google Shape;93;p16"/>
          <p:cNvSpPr txBox="1"/>
          <p:nvPr/>
        </p:nvSpPr>
        <p:spPr>
          <a:xfrm>
            <a:off x="5966075" y="1258625"/>
            <a:ext cx="2855100" cy="9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Submission Interface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image not available</a:t>
            </a:r>
            <a:endParaRPr sz="1800" i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4" name="Google Shape;94;p16"/>
          <p:cNvSpPr txBox="1"/>
          <p:nvPr/>
        </p:nvSpPr>
        <p:spPr>
          <a:xfrm>
            <a:off x="1093525" y="905975"/>
            <a:ext cx="4719300" cy="168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Dublin Core</a:t>
            </a:r>
            <a:endParaRPr sz="2400"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 Light"/>
              <a:buChar char="●"/>
            </a:pPr>
            <a:r>
              <a:rPr lang="en" sz="2400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Title</a:t>
            </a:r>
            <a:endParaRPr sz="2400" dirty="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 Light"/>
              <a:buChar char="●"/>
            </a:pPr>
            <a:r>
              <a:rPr lang="en" sz="2400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Description</a:t>
            </a:r>
            <a:endParaRPr sz="2400" dirty="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 Light"/>
              <a:buChar char="●"/>
            </a:pPr>
            <a:r>
              <a:rPr lang="en" sz="2400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Date</a:t>
            </a:r>
            <a:endParaRPr sz="2400" dirty="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95" name="Google Shape;95;p16"/>
          <p:cNvSpPr txBox="1"/>
          <p:nvPr/>
        </p:nvSpPr>
        <p:spPr>
          <a:xfrm>
            <a:off x="4344875" y="3673400"/>
            <a:ext cx="4660800" cy="12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Other</a:t>
            </a:r>
            <a:endParaRPr sz="2400"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 Light"/>
              <a:buChar char="●"/>
            </a:pPr>
            <a:r>
              <a:rPr lang="en" sz="2400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Submission text</a:t>
            </a:r>
            <a:endParaRPr sz="2400" dirty="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 Light"/>
              <a:buChar char="●"/>
            </a:pPr>
            <a:r>
              <a:rPr lang="en" sz="2400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More I might be forgetting...</a:t>
            </a:r>
            <a:endParaRPr sz="2400" dirty="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96" name="Google Shape;96;p16"/>
          <p:cNvSpPr txBox="1"/>
          <p:nvPr/>
        </p:nvSpPr>
        <p:spPr>
          <a:xfrm>
            <a:off x="1093525" y="2595875"/>
            <a:ext cx="4719300" cy="23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Contributor information</a:t>
            </a:r>
            <a:endParaRPr sz="2400"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 Light"/>
              <a:buChar char="●"/>
            </a:pPr>
            <a:r>
              <a:rPr lang="en" sz="2400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Current location</a:t>
            </a:r>
            <a:endParaRPr sz="2400" dirty="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 Light"/>
              <a:buChar char="●"/>
            </a:pPr>
            <a:r>
              <a:rPr lang="en" sz="2400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Name</a:t>
            </a:r>
            <a:endParaRPr sz="2400" dirty="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 Light"/>
              <a:buChar char="●"/>
            </a:pPr>
            <a:r>
              <a:rPr lang="en" sz="2400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Age</a:t>
            </a:r>
            <a:endParaRPr sz="2400" dirty="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 Light"/>
              <a:buChar char="●"/>
            </a:pPr>
            <a:r>
              <a:rPr lang="en" sz="2400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Race</a:t>
            </a:r>
            <a:endParaRPr sz="2400" dirty="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 Light"/>
              <a:buChar char="●"/>
            </a:pPr>
            <a:r>
              <a:rPr lang="en" sz="2400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Gender</a:t>
            </a:r>
            <a:endParaRPr sz="2400" dirty="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2350" y="71700"/>
            <a:ext cx="3313801" cy="3313801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7"/>
          <p:cNvSpPr/>
          <p:nvPr/>
        </p:nvSpPr>
        <p:spPr>
          <a:xfrm>
            <a:off x="5736725" y="71700"/>
            <a:ext cx="3313800" cy="3313800"/>
          </a:xfrm>
          <a:prstGeom prst="ellipse">
            <a:avLst/>
          </a:prstGeom>
          <a:noFill/>
          <a:ln w="28575" cap="flat" cmpd="sng">
            <a:solidFill>
              <a:srgbClr val="3E58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17"/>
          <p:cNvSpPr txBox="1">
            <a:spLocks noGrp="1"/>
          </p:cNvSpPr>
          <p:nvPr>
            <p:ph type="title"/>
          </p:nvPr>
        </p:nvSpPr>
        <p:spPr>
          <a:xfrm rot="-5400000">
            <a:off x="-2138700" y="2279700"/>
            <a:ext cx="5154900" cy="5727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1F3F"/>
                </a:solidFill>
              </a:rPr>
              <a:t>Our Marathon</a:t>
            </a:r>
            <a:endParaRPr>
              <a:solidFill>
                <a:srgbClr val="001F3F"/>
              </a:solidFill>
            </a:endParaRPr>
          </a:p>
        </p:txBody>
      </p:sp>
      <p:sp>
        <p:nvSpPr>
          <p:cNvPr id="104" name="Google Shape;104;p17"/>
          <p:cNvSpPr txBox="1"/>
          <p:nvPr/>
        </p:nvSpPr>
        <p:spPr>
          <a:xfrm>
            <a:off x="4742900" y="4208175"/>
            <a:ext cx="3988200" cy="5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i="1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Only fixed obvious errors</a:t>
            </a:r>
            <a:endParaRPr sz="2400" i="1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i="1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i="1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1093525" y="958000"/>
            <a:ext cx="4558200" cy="19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 Light"/>
              <a:buChar char="●"/>
            </a:pPr>
            <a:r>
              <a:rPr lang="en" sz="24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Title</a:t>
            </a:r>
            <a:endParaRPr sz="24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 Light"/>
              <a:buChar char="●"/>
            </a:pPr>
            <a:r>
              <a:rPr lang="en" sz="24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Creator</a:t>
            </a:r>
            <a:endParaRPr sz="24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 Light"/>
              <a:buChar char="●"/>
            </a:pPr>
            <a:r>
              <a:rPr lang="en" sz="24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Description</a:t>
            </a:r>
            <a:endParaRPr sz="24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 Light"/>
              <a:buChar char="●"/>
            </a:pPr>
            <a:r>
              <a:rPr lang="en" sz="24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Contributor information</a:t>
            </a:r>
            <a:endParaRPr sz="24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 Light"/>
              <a:buChar char="●"/>
            </a:pPr>
            <a:r>
              <a:rPr lang="en" sz="24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Submission text</a:t>
            </a:r>
            <a:endParaRPr sz="24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06" name="Google Shape;106;p17"/>
          <p:cNvSpPr txBox="1"/>
          <p:nvPr/>
        </p:nvSpPr>
        <p:spPr>
          <a:xfrm>
            <a:off x="1093525" y="3436550"/>
            <a:ext cx="4558200" cy="12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 Light"/>
              <a:buChar char="●"/>
            </a:pPr>
            <a:r>
              <a:rPr lang="en" sz="24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LCSH</a:t>
            </a:r>
            <a:endParaRPr sz="24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 Light"/>
              <a:buChar char="●"/>
            </a:pPr>
            <a:r>
              <a:rPr lang="en" sz="24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Rights Statements</a:t>
            </a:r>
            <a:endParaRPr sz="24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 Light"/>
              <a:buChar char="●"/>
            </a:pPr>
            <a:r>
              <a:rPr lang="en" sz="24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Notes</a:t>
            </a:r>
            <a:endParaRPr sz="24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07" name="Google Shape;107;p17"/>
          <p:cNvSpPr txBox="1"/>
          <p:nvPr/>
        </p:nvSpPr>
        <p:spPr>
          <a:xfrm>
            <a:off x="1093525" y="3025025"/>
            <a:ext cx="4558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Added</a:t>
            </a:r>
            <a:endParaRPr sz="2400"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8" name="Google Shape;108;p17"/>
          <p:cNvSpPr txBox="1"/>
          <p:nvPr/>
        </p:nvSpPr>
        <p:spPr>
          <a:xfrm>
            <a:off x="1093525" y="257075"/>
            <a:ext cx="4558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Kept</a:t>
            </a:r>
            <a:endParaRPr sz="2400"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(when asked to)</a:t>
            </a:r>
            <a:endParaRPr sz="18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8"/>
          <p:cNvSpPr txBox="1">
            <a:spLocks noGrp="1"/>
          </p:cNvSpPr>
          <p:nvPr>
            <p:ph type="title"/>
          </p:nvPr>
        </p:nvSpPr>
        <p:spPr>
          <a:xfrm rot="-5400000">
            <a:off x="-2138700" y="2279700"/>
            <a:ext cx="5154900" cy="5727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1F3F"/>
                </a:solidFill>
              </a:rPr>
              <a:t>Our Marathon</a:t>
            </a:r>
            <a:endParaRPr>
              <a:solidFill>
                <a:srgbClr val="001F3F"/>
              </a:solidFill>
            </a:endParaRPr>
          </a:p>
        </p:txBody>
      </p:sp>
      <p:pic>
        <p:nvPicPr>
          <p:cNvPr id="114" name="Google Shape;114;p18"/>
          <p:cNvPicPr preferRelativeResize="0"/>
          <p:nvPr/>
        </p:nvPicPr>
        <p:blipFill rotWithShape="1">
          <a:blip r:embed="rId3">
            <a:alphaModFix/>
          </a:blip>
          <a:srcRect t="30334" b="2936"/>
          <a:stretch/>
        </p:blipFill>
        <p:spPr>
          <a:xfrm>
            <a:off x="5242625" y="641425"/>
            <a:ext cx="2944875" cy="4271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8"/>
          <p:cNvPicPr preferRelativeResize="0"/>
          <p:nvPr/>
        </p:nvPicPr>
        <p:blipFill rotWithShape="1">
          <a:blip r:embed="rId4">
            <a:alphaModFix/>
          </a:blip>
          <a:srcRect t="22296" b="19836"/>
          <a:stretch/>
        </p:blipFill>
        <p:spPr>
          <a:xfrm>
            <a:off x="1551850" y="641425"/>
            <a:ext cx="2944875" cy="233585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8"/>
          <p:cNvSpPr txBox="1"/>
          <p:nvPr/>
        </p:nvSpPr>
        <p:spPr>
          <a:xfrm>
            <a:off x="1551825" y="132925"/>
            <a:ext cx="2944800" cy="5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Public Submission</a:t>
            </a:r>
            <a:endParaRPr sz="2400"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7" name="Google Shape;117;p18"/>
          <p:cNvSpPr txBox="1"/>
          <p:nvPr/>
        </p:nvSpPr>
        <p:spPr>
          <a:xfrm>
            <a:off x="5242663" y="132925"/>
            <a:ext cx="2944800" cy="5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Partner Submission</a:t>
            </a:r>
            <a:endParaRPr sz="2400"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8" name="Google Shape;118;p18"/>
          <p:cNvSpPr/>
          <p:nvPr/>
        </p:nvSpPr>
        <p:spPr>
          <a:xfrm>
            <a:off x="5793625" y="675775"/>
            <a:ext cx="1842900" cy="1542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36725" y="1748100"/>
            <a:ext cx="3313800" cy="33138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9"/>
          <p:cNvSpPr/>
          <p:nvPr/>
        </p:nvSpPr>
        <p:spPr>
          <a:xfrm>
            <a:off x="5736725" y="1748100"/>
            <a:ext cx="3313800" cy="3313800"/>
          </a:xfrm>
          <a:prstGeom prst="ellipse">
            <a:avLst/>
          </a:prstGeom>
          <a:noFill/>
          <a:ln w="28575" cap="flat" cmpd="sng">
            <a:solidFill>
              <a:srgbClr val="3E58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19"/>
          <p:cNvSpPr txBox="1"/>
          <p:nvPr/>
        </p:nvSpPr>
        <p:spPr>
          <a:xfrm>
            <a:off x="725100" y="950200"/>
            <a:ext cx="8418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Boston Women's March, January 21, 2017</a:t>
            </a:r>
            <a:endParaRPr sz="2400" dirty="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6" name="Google Shape;126;p19"/>
          <p:cNvSpPr txBox="1"/>
          <p:nvPr/>
        </p:nvSpPr>
        <p:spPr>
          <a:xfrm>
            <a:off x="1106100" y="2175705"/>
            <a:ext cx="4386300" cy="14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Nathan </a:t>
            </a:r>
            <a:r>
              <a:rPr lang="en" sz="2400" dirty="0" err="1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Felde</a:t>
            </a:r>
            <a:endParaRPr sz="2400" dirty="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Alessandra Renzi</a:t>
            </a:r>
            <a:endParaRPr sz="2400" dirty="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Dietmar </a:t>
            </a:r>
            <a:r>
              <a:rPr lang="en" sz="2400" dirty="0" err="1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Offenhuber</a:t>
            </a:r>
            <a:endParaRPr sz="2400" dirty="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7" name="Google Shape;127;p19"/>
          <p:cNvSpPr txBox="1"/>
          <p:nvPr/>
        </p:nvSpPr>
        <p:spPr>
          <a:xfrm>
            <a:off x="1106100" y="1679206"/>
            <a:ext cx="4386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Project Team</a:t>
            </a:r>
            <a:endParaRPr sz="2400"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8" name="Google Shape;128;p19"/>
          <p:cNvSpPr txBox="1"/>
          <p:nvPr/>
        </p:nvSpPr>
        <p:spPr>
          <a:xfrm>
            <a:off x="725100" y="471200"/>
            <a:ext cx="8418900" cy="43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u="sng" dirty="0">
                <a:solidFill>
                  <a:schemeClr val="hlink"/>
                </a:solidFill>
                <a:latin typeface="Roboto Light"/>
                <a:ea typeface="Roboto Light"/>
                <a:cs typeface="Roboto Light"/>
                <a:sym typeface="Roboto Light"/>
                <a:hlinkClick r:id="rId4"/>
              </a:rPr>
              <a:t>http://artofthemarch.boston</a:t>
            </a:r>
            <a:endParaRPr sz="2400" dirty="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9" name="Google Shape;129;p19"/>
          <p:cNvSpPr txBox="1"/>
          <p:nvPr/>
        </p:nvSpPr>
        <p:spPr>
          <a:xfrm>
            <a:off x="877625" y="4047283"/>
            <a:ext cx="6516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Rescued ~2,000* discarded posters</a:t>
            </a:r>
            <a:endParaRPr sz="2400" dirty="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0" name="Google Shape;130;p19"/>
          <p:cNvSpPr txBox="1">
            <a:spLocks noGrp="1"/>
          </p:cNvSpPr>
          <p:nvPr>
            <p:ph type="title" idx="4294967295"/>
          </p:nvPr>
        </p:nvSpPr>
        <p:spPr>
          <a:xfrm rot="-5400000">
            <a:off x="-2138700" y="2279700"/>
            <a:ext cx="5154900" cy="5727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1F3F"/>
                </a:solidFill>
              </a:rPr>
              <a:t>Art of the March</a:t>
            </a:r>
            <a:endParaRPr>
              <a:solidFill>
                <a:srgbClr val="001F3F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04825" y="2183150"/>
            <a:ext cx="2855100" cy="285510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0"/>
          <p:cNvSpPr/>
          <p:nvPr/>
        </p:nvSpPr>
        <p:spPr>
          <a:xfrm>
            <a:off x="3804813" y="2183150"/>
            <a:ext cx="2855100" cy="2855100"/>
          </a:xfrm>
          <a:prstGeom prst="ellipse">
            <a:avLst/>
          </a:prstGeom>
          <a:noFill/>
          <a:ln w="28575" cap="flat" cmpd="sng">
            <a:solidFill>
              <a:srgbClr val="3E58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7" name="Google Shape;13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20450" y="2212325"/>
            <a:ext cx="2855100" cy="2866163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0"/>
          <p:cNvSpPr/>
          <p:nvPr/>
        </p:nvSpPr>
        <p:spPr>
          <a:xfrm>
            <a:off x="6220450" y="2212313"/>
            <a:ext cx="2855100" cy="2855100"/>
          </a:xfrm>
          <a:prstGeom prst="ellipse">
            <a:avLst/>
          </a:prstGeom>
          <a:noFill/>
          <a:ln w="28575" cap="flat" cmpd="sng">
            <a:solidFill>
              <a:srgbClr val="3E58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9" name="Google Shape;139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44100" y="134925"/>
            <a:ext cx="2855100" cy="2844079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0"/>
          <p:cNvSpPr txBox="1">
            <a:spLocks noGrp="1"/>
          </p:cNvSpPr>
          <p:nvPr>
            <p:ph type="title" idx="4294967295"/>
          </p:nvPr>
        </p:nvSpPr>
        <p:spPr>
          <a:xfrm rot="-5400000">
            <a:off x="-2138700" y="2279700"/>
            <a:ext cx="5154900" cy="5727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1F3F"/>
                </a:solidFill>
              </a:rPr>
              <a:t>Art of the March</a:t>
            </a:r>
            <a:endParaRPr>
              <a:solidFill>
                <a:srgbClr val="001F3F"/>
              </a:solidFill>
            </a:endParaRPr>
          </a:p>
        </p:txBody>
      </p:sp>
      <p:sp>
        <p:nvSpPr>
          <p:cNvPr id="141" name="Google Shape;141;p20"/>
          <p:cNvSpPr/>
          <p:nvPr/>
        </p:nvSpPr>
        <p:spPr>
          <a:xfrm>
            <a:off x="5144088" y="134925"/>
            <a:ext cx="2855100" cy="2855100"/>
          </a:xfrm>
          <a:prstGeom prst="ellipse">
            <a:avLst/>
          </a:prstGeom>
          <a:noFill/>
          <a:ln w="28575" cap="flat" cmpd="sng">
            <a:solidFill>
              <a:srgbClr val="3E58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20"/>
          <p:cNvSpPr txBox="1"/>
          <p:nvPr/>
        </p:nvSpPr>
        <p:spPr>
          <a:xfrm>
            <a:off x="1029675" y="786000"/>
            <a:ext cx="3351300" cy="8817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~</a:t>
            </a:r>
            <a:r>
              <a:rPr lang="en" sz="24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4,000</a:t>
            </a:r>
            <a:endParaRPr sz="2400" b="1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rescued posters</a:t>
            </a:r>
            <a:endParaRPr sz="2400" dirty="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43" name="Google Shape;143;p20"/>
          <p:cNvSpPr txBox="1"/>
          <p:nvPr/>
        </p:nvSpPr>
        <p:spPr>
          <a:xfrm>
            <a:off x="1029675" y="2866200"/>
            <a:ext cx="2502600" cy="8817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5,986</a:t>
            </a:r>
            <a:endParaRPr sz="2400" b="1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digital images</a:t>
            </a:r>
            <a:endParaRPr sz="2400" dirty="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44" name="Google Shape;144;p20"/>
          <p:cNvSpPr txBox="1"/>
          <p:nvPr/>
        </p:nvSpPr>
        <p:spPr>
          <a:xfrm>
            <a:off x="1029675" y="1830000"/>
            <a:ext cx="3068700" cy="8817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3,004</a:t>
            </a:r>
            <a:endParaRPr sz="2400" b="1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posters cataloged*</a:t>
            </a:r>
            <a:endParaRPr sz="2400" dirty="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75625" y="2202600"/>
            <a:ext cx="2847501" cy="2847501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1"/>
          <p:cNvSpPr/>
          <p:nvPr/>
        </p:nvSpPr>
        <p:spPr>
          <a:xfrm>
            <a:off x="6175625" y="2202600"/>
            <a:ext cx="2855100" cy="2855100"/>
          </a:xfrm>
          <a:prstGeom prst="ellipse">
            <a:avLst/>
          </a:prstGeom>
          <a:noFill/>
          <a:ln w="28575" cap="flat" cmpd="sng">
            <a:solidFill>
              <a:srgbClr val="3E58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21"/>
          <p:cNvSpPr txBox="1"/>
          <p:nvPr/>
        </p:nvSpPr>
        <p:spPr>
          <a:xfrm>
            <a:off x="1066925" y="2093450"/>
            <a:ext cx="4282500" cy="8841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What is the poster medium? 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457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Ink, Paint, Chalk, Pen, Other</a:t>
            </a:r>
            <a:endParaRPr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i="1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52" name="Google Shape;152;p21"/>
          <p:cNvSpPr txBox="1"/>
          <p:nvPr/>
        </p:nvSpPr>
        <p:spPr>
          <a:xfrm>
            <a:off x="1066925" y="479225"/>
            <a:ext cx="4282500" cy="14688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What materials were used to create the poster? 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i="1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Paper, Cardboard, Poster Board, Fabric, </a:t>
            </a:r>
            <a:endParaRPr i="1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i="1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Acid Free, Other</a:t>
            </a:r>
            <a:endParaRPr i="1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53" name="Google Shape;15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27073" y="300975"/>
            <a:ext cx="2847503" cy="285510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1"/>
          <p:cNvSpPr txBox="1">
            <a:spLocks noGrp="1"/>
          </p:cNvSpPr>
          <p:nvPr>
            <p:ph type="title" idx="4294967295"/>
          </p:nvPr>
        </p:nvSpPr>
        <p:spPr>
          <a:xfrm rot="-5400000">
            <a:off x="-2138700" y="2279700"/>
            <a:ext cx="5154900" cy="5727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1F3F"/>
                </a:solidFill>
              </a:rPr>
              <a:t>Art of the March</a:t>
            </a:r>
            <a:endParaRPr>
              <a:solidFill>
                <a:srgbClr val="001F3F"/>
              </a:solidFill>
            </a:endParaRPr>
          </a:p>
        </p:txBody>
      </p:sp>
      <p:sp>
        <p:nvSpPr>
          <p:cNvPr id="155" name="Google Shape;155;p21"/>
          <p:cNvSpPr txBox="1"/>
          <p:nvPr/>
        </p:nvSpPr>
        <p:spPr>
          <a:xfrm>
            <a:off x="1066925" y="3206150"/>
            <a:ext cx="4282500" cy="14688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What lettering style is used for the poster text? 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i="1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Typeface (imitative), Block, Cursive, Decorative, San Serif, Serif, Other</a:t>
            </a:r>
            <a:endParaRPr i="1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56" name="Google Shape;156;p21"/>
          <p:cNvSpPr/>
          <p:nvPr/>
        </p:nvSpPr>
        <p:spPr>
          <a:xfrm>
            <a:off x="5223275" y="300975"/>
            <a:ext cx="2855100" cy="2855100"/>
          </a:xfrm>
          <a:prstGeom prst="ellipse">
            <a:avLst/>
          </a:prstGeom>
          <a:noFill/>
          <a:ln w="28575" cap="flat" cmpd="sng">
            <a:solidFill>
              <a:srgbClr val="3E58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421</Words>
  <Application>Microsoft Macintosh PowerPoint</Application>
  <PresentationFormat>On-screen Show (16:9)</PresentationFormat>
  <Paragraphs>127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Roboto Light</vt:lpstr>
      <vt:lpstr>Roboto</vt:lpstr>
      <vt:lpstr>Simple Dark</vt:lpstr>
      <vt:lpstr>PowerPoint Presentation</vt:lpstr>
      <vt:lpstr>Context</vt:lpstr>
      <vt:lpstr>Our Marathon</vt:lpstr>
      <vt:lpstr>Our Marathon</vt:lpstr>
      <vt:lpstr>Our Marathon</vt:lpstr>
      <vt:lpstr>Our Marathon</vt:lpstr>
      <vt:lpstr>Art of the March</vt:lpstr>
      <vt:lpstr>Art of the March</vt:lpstr>
      <vt:lpstr>Art of the March</vt:lpstr>
      <vt:lpstr>Lessons</vt:lpstr>
      <vt:lpstr>Lessons</vt:lpstr>
      <vt:lpstr>Lessons</vt:lpstr>
      <vt:lpstr>Questions?</vt:lpstr>
      <vt:lpstr>PowerPoint Presentation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Sweeney, Sarah</cp:lastModifiedBy>
  <cp:revision>2</cp:revision>
  <dcterms:modified xsi:type="dcterms:W3CDTF">2018-10-04T14:29:22Z</dcterms:modified>
</cp:coreProperties>
</file>